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8" r:id="rId3"/>
    <p:sldId id="280" r:id="rId4"/>
    <p:sldId id="263" r:id="rId5"/>
    <p:sldId id="274" r:id="rId6"/>
    <p:sldId id="275" r:id="rId7"/>
    <p:sldId id="354" r:id="rId8"/>
    <p:sldId id="279" r:id="rId9"/>
    <p:sldId id="262" r:id="rId10"/>
    <p:sldId id="355" r:id="rId11"/>
    <p:sldId id="261" r:id="rId12"/>
    <p:sldId id="277" r:id="rId13"/>
    <p:sldId id="35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0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4660"/>
  </p:normalViewPr>
  <p:slideViewPr>
    <p:cSldViewPr snapToGrid="0">
      <p:cViewPr varScale="1">
        <p:scale>
          <a:sx n="67" d="100"/>
          <a:sy n="67" d="100"/>
        </p:scale>
        <p:origin x="6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2F507-CC1D-40B3-85F3-AE845FF6DB92}" type="datetimeFigureOut">
              <a:rPr lang="en-US" smtClean="0"/>
              <a:t>3/11/2021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002D4-926E-4D28-AD98-BB171060B206}" type="slidenum">
              <a:rPr lang="en-US" smtClean="0"/>
              <a:t>‹#›</a:t>
            </a:fld>
            <a:endParaRPr lang="en-US"/>
          </a:p>
        </p:txBody>
      </p:sp>
    </p:spTree>
    <p:extLst>
      <p:ext uri="{BB962C8B-B14F-4D97-AF65-F5344CB8AC3E}">
        <p14:creationId xmlns:p14="http://schemas.microsoft.com/office/powerpoint/2010/main" val="205965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freethevaccine.org/" TargetMode="External"/><Relationship Id="rId2" Type="http://schemas.openxmlformats.org/officeDocument/2006/relationships/hyperlink" Target="http://peoplesvaccine.org/"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f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0">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B6508-5288-418B-B8E5-579F7FCBA109}"/>
              </a:ext>
            </a:extLst>
          </p:cNvPr>
          <p:cNvSpPr>
            <a:spLocks noGrp="1"/>
          </p:cNvSpPr>
          <p:nvPr>
            <p:ph type="ctrTitle"/>
          </p:nvPr>
        </p:nvSpPr>
        <p:spPr>
          <a:xfrm>
            <a:off x="5807486" y="1129352"/>
            <a:ext cx="6126479" cy="4408488"/>
          </a:xfrm>
        </p:spPr>
        <p:txBody>
          <a:bodyPr>
            <a:normAutofit fontScale="90000"/>
          </a:bodyPr>
          <a:lstStyle/>
          <a:p>
            <a:pPr algn="l"/>
            <a:br>
              <a:rPr lang="en-US" sz="1800" dirty="0"/>
            </a:br>
            <a:br>
              <a:rPr lang="en-US" sz="1800" dirty="0"/>
            </a:br>
            <a:br>
              <a:rPr lang="en-US" sz="1800" dirty="0"/>
            </a:br>
            <a:br>
              <a:rPr lang="en-US" sz="1800" dirty="0"/>
            </a:br>
            <a:br>
              <a:rPr lang="en-US" sz="1800" dirty="0"/>
            </a:br>
            <a:br>
              <a:rPr lang="en-US" sz="1800" dirty="0"/>
            </a:br>
            <a:br>
              <a:rPr lang="en-US" sz="1800" dirty="0"/>
            </a:br>
            <a:br>
              <a:rPr lang="en-US" sz="1800" dirty="0"/>
            </a:br>
            <a:r>
              <a:rPr lang="en-US" sz="6000" dirty="0"/>
              <a:t>‘</a:t>
            </a: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br>
              <a:rPr lang="en-US" sz="6000" dirty="0"/>
            </a:br>
            <a:r>
              <a:rPr lang="en-US" sz="5300" dirty="0"/>
              <a:t>VACCINE EQUITY AND ACCESS </a:t>
            </a:r>
            <a:br>
              <a:rPr lang="en-US" sz="5300" dirty="0"/>
            </a:br>
            <a:br>
              <a:rPr lang="en-US" sz="5300" dirty="0"/>
            </a:br>
            <a:r>
              <a:rPr lang="en-US" sz="5300" dirty="0"/>
              <a:t>11 March 2021** </a:t>
            </a:r>
            <a:br>
              <a:rPr lang="en-US" sz="6000" dirty="0"/>
            </a:br>
            <a:br>
              <a:rPr lang="en-US" sz="6000" dirty="0"/>
            </a:br>
            <a:r>
              <a:rPr lang="en-US" sz="1800" i="1" dirty="0"/>
              <a:t>IMAGE CREDITS: </a:t>
            </a:r>
            <a:br>
              <a:rPr lang="en-US" sz="1800" i="1" dirty="0"/>
            </a:br>
            <a:br>
              <a:rPr lang="en-US" sz="1800" i="1" dirty="0"/>
            </a:br>
            <a:r>
              <a:rPr lang="en-US" sz="1800" i="1" dirty="0"/>
              <a:t>PEOPLE’S VACCINE, FREE THE VACCINE, </a:t>
            </a:r>
            <a:br>
              <a:rPr lang="en-US" sz="1800" i="1" dirty="0"/>
            </a:br>
            <a:r>
              <a:rPr lang="en-US" sz="1800" i="1" dirty="0"/>
              <a:t>MSF, FP, EIU, </a:t>
            </a:r>
            <a:r>
              <a:rPr lang="en-US" sz="1800" i="1" dirty="0" err="1"/>
              <a:t>kei</a:t>
            </a:r>
            <a:r>
              <a:rPr lang="en-US" sz="1800" i="1" dirty="0"/>
              <a:t>, Duke, BBC, </a:t>
            </a:r>
            <a:br>
              <a:rPr lang="en-US" sz="1800" dirty="0"/>
            </a:br>
            <a:endParaRPr lang="en-US" sz="1800" dirty="0"/>
          </a:p>
        </p:txBody>
      </p:sp>
      <p:sp>
        <p:nvSpPr>
          <p:cNvPr id="48"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9"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descr="A picture containing icon&#10;&#10;Description automatically generated">
            <a:extLst>
              <a:ext uri="{FF2B5EF4-FFF2-40B4-BE49-F238E27FC236}">
                <a16:creationId xmlns:a16="http://schemas.microsoft.com/office/drawing/2014/main" id="{1A893719-66B7-4C6B-BC3B-4FA5AA040706}"/>
              </a:ext>
            </a:extLst>
          </p:cNvPr>
          <p:cNvPicPr>
            <a:picLocks noChangeAspect="1"/>
          </p:cNvPicPr>
          <p:nvPr/>
        </p:nvPicPr>
        <p:blipFill rotWithShape="1">
          <a:blip r:embed="rId2"/>
          <a:srcRect l="8211" r="6185" b="3"/>
          <a:stretch/>
        </p:blipFill>
        <p:spPr>
          <a:xfrm>
            <a:off x="1155560" y="1129353"/>
            <a:ext cx="3914583" cy="4582236"/>
          </a:xfrm>
          <a:prstGeom prst="rect">
            <a:avLst/>
          </a:prstGeom>
        </p:spPr>
      </p:pic>
    </p:spTree>
    <p:extLst>
      <p:ext uri="{BB962C8B-B14F-4D97-AF65-F5344CB8AC3E}">
        <p14:creationId xmlns:p14="http://schemas.microsoft.com/office/powerpoint/2010/main" val="341227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76E6-DB3C-4455-96AF-0DDE708093CA}"/>
              </a:ext>
            </a:extLst>
          </p:cNvPr>
          <p:cNvSpPr>
            <a:spLocks noGrp="1"/>
          </p:cNvSpPr>
          <p:nvPr>
            <p:ph type="title"/>
          </p:nvPr>
        </p:nvSpPr>
        <p:spPr>
          <a:xfrm>
            <a:off x="1371600" y="390525"/>
            <a:ext cx="9601200" cy="1781175"/>
          </a:xfrm>
        </p:spPr>
        <p:txBody>
          <a:bodyPr/>
          <a:lstStyle/>
          <a:p>
            <a:r>
              <a:rPr lang="en-US" b="1" dirty="0"/>
              <a:t>Africa ++ </a:t>
            </a:r>
          </a:p>
        </p:txBody>
      </p:sp>
      <p:sp>
        <p:nvSpPr>
          <p:cNvPr id="3" name="Content Placeholder 2">
            <a:extLst>
              <a:ext uri="{FF2B5EF4-FFF2-40B4-BE49-F238E27FC236}">
                <a16:creationId xmlns:a16="http://schemas.microsoft.com/office/drawing/2014/main" id="{50B14B5A-D34C-49CD-A80D-406BCA70AE1E}"/>
              </a:ext>
            </a:extLst>
          </p:cNvPr>
          <p:cNvSpPr>
            <a:spLocks noGrp="1"/>
          </p:cNvSpPr>
          <p:nvPr>
            <p:ph idx="1"/>
          </p:nvPr>
        </p:nvSpPr>
        <p:spPr>
          <a:xfrm>
            <a:off x="1371600" y="1323975"/>
            <a:ext cx="10344150" cy="5381625"/>
          </a:xfrm>
        </p:spPr>
        <p:txBody>
          <a:bodyPr>
            <a:normAutofit/>
          </a:bodyPr>
          <a:lstStyle/>
          <a:p>
            <a:r>
              <a:rPr lang="en-US" sz="2400" dirty="0">
                <a:solidFill>
                  <a:schemeClr val="tx1"/>
                </a:solidFill>
              </a:rPr>
              <a:t>Africa: AU VATT -</a:t>
            </a:r>
            <a:r>
              <a:rPr lang="en-US" sz="2400" b="1" dirty="0">
                <a:solidFill>
                  <a:schemeClr val="tx1"/>
                </a:solidFill>
              </a:rPr>
              <a:t>700 mill from COVAX</a:t>
            </a:r>
            <a:r>
              <a:rPr lang="en-US" sz="2400" dirty="0">
                <a:solidFill>
                  <a:schemeClr val="tx1"/>
                </a:solidFill>
              </a:rPr>
              <a:t>, 270/300 from AU bi-lateral deals with J&amp;J, AZ, Pfizer, + (?)</a:t>
            </a:r>
          </a:p>
          <a:p>
            <a:pPr lvl="1"/>
            <a:r>
              <a:rPr lang="en-US" sz="2400" dirty="0">
                <a:solidFill>
                  <a:schemeClr val="tx1"/>
                </a:solidFill>
              </a:rPr>
              <a:t>This week: first supplies arrived in Africa from COVAX</a:t>
            </a:r>
          </a:p>
          <a:p>
            <a:pPr lvl="2"/>
            <a:r>
              <a:rPr lang="en-US" i="0" dirty="0">
                <a:solidFill>
                  <a:schemeClr val="tx1"/>
                </a:solidFill>
              </a:rPr>
              <a:t>20 million for 20 countries – unlike Jan. 2021 (‘25 shots’), now include Ghana, Ivory Coast, </a:t>
            </a:r>
            <a:r>
              <a:rPr lang="en-US" i="0" u="sng" dirty="0">
                <a:solidFill>
                  <a:schemeClr val="tx1"/>
                </a:solidFill>
              </a:rPr>
              <a:t>Kenya</a:t>
            </a:r>
            <a:r>
              <a:rPr lang="en-US" i="0" dirty="0">
                <a:solidFill>
                  <a:schemeClr val="tx1"/>
                </a:solidFill>
              </a:rPr>
              <a:t> vaccinating </a:t>
            </a:r>
          </a:p>
          <a:p>
            <a:pPr lvl="2"/>
            <a:r>
              <a:rPr lang="en-US" i="0" dirty="0">
                <a:solidFill>
                  <a:schemeClr val="tx1"/>
                </a:solidFill>
              </a:rPr>
              <a:t>Deliveries also to- Angola, DRC, Cambodia, Colombia, DRC, Gambia, India, Kenya, Lesotho, Malawi, Mali, Moldovia, Nigeria, Philippines, RO Korea, Rwanda, Senegal, Sudan and Uganda </a:t>
            </a:r>
          </a:p>
          <a:p>
            <a:pPr lvl="2"/>
            <a:r>
              <a:rPr lang="en-US" i="0" dirty="0">
                <a:solidFill>
                  <a:schemeClr val="tx1"/>
                </a:solidFill>
              </a:rPr>
              <a:t>COVAX expecting 14.4 million for additional 31 countries this or next week = 51 countries (2/3% by end Q1 / 27% max coverage in LICs by end 2021) </a:t>
            </a:r>
          </a:p>
          <a:p>
            <a:pPr lvl="2"/>
            <a:r>
              <a:rPr lang="en-US" i="0" dirty="0">
                <a:solidFill>
                  <a:schemeClr val="tx1"/>
                </a:solidFill>
              </a:rPr>
              <a:t>“relatively small’ volumes a risk and means widespread immunity will be delayed in Africa and global south unless urgent manufacturing scale up takes place to address immunological equality </a:t>
            </a:r>
          </a:p>
          <a:p>
            <a:r>
              <a:rPr lang="en-US" dirty="0">
                <a:solidFill>
                  <a:schemeClr val="tx1"/>
                </a:solidFill>
              </a:rPr>
              <a:t>Countries also negotiating with COVAX outside of AVATT </a:t>
            </a:r>
          </a:p>
          <a:p>
            <a:pPr lvl="1"/>
            <a:endParaRPr lang="en-US" i="0" dirty="0">
              <a:solidFill>
                <a:schemeClr val="tx1"/>
              </a:solidFill>
            </a:endParaRPr>
          </a:p>
          <a:p>
            <a:endParaRPr lang="en-US" dirty="0"/>
          </a:p>
        </p:txBody>
      </p:sp>
    </p:spTree>
    <p:extLst>
      <p:ext uri="{BB962C8B-B14F-4D97-AF65-F5344CB8AC3E}">
        <p14:creationId xmlns:p14="http://schemas.microsoft.com/office/powerpoint/2010/main" val="15172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FB9B-B7F5-4557-8660-244CFA5D142E}"/>
              </a:ext>
            </a:extLst>
          </p:cNvPr>
          <p:cNvSpPr>
            <a:spLocks noGrp="1"/>
          </p:cNvSpPr>
          <p:nvPr>
            <p:ph type="title"/>
          </p:nvPr>
        </p:nvSpPr>
        <p:spPr>
          <a:xfrm>
            <a:off x="1371600" y="284480"/>
            <a:ext cx="9601200" cy="1887220"/>
          </a:xfrm>
        </p:spPr>
        <p:txBody>
          <a:bodyPr/>
          <a:lstStyle/>
          <a:p>
            <a:r>
              <a:rPr lang="en-US" b="1" dirty="0"/>
              <a:t>Civil Society</a:t>
            </a:r>
          </a:p>
        </p:txBody>
      </p:sp>
      <p:sp>
        <p:nvSpPr>
          <p:cNvPr id="3" name="Content Placeholder 2">
            <a:extLst>
              <a:ext uri="{FF2B5EF4-FFF2-40B4-BE49-F238E27FC236}">
                <a16:creationId xmlns:a16="http://schemas.microsoft.com/office/drawing/2014/main" id="{3BE937C2-23BB-42D2-8399-29F3DFF7918F}"/>
              </a:ext>
            </a:extLst>
          </p:cNvPr>
          <p:cNvSpPr>
            <a:spLocks noGrp="1"/>
          </p:cNvSpPr>
          <p:nvPr>
            <p:ph idx="1"/>
          </p:nvPr>
        </p:nvSpPr>
        <p:spPr>
          <a:xfrm>
            <a:off x="876300" y="995680"/>
            <a:ext cx="11210925" cy="5740400"/>
          </a:xfrm>
        </p:spPr>
        <p:txBody>
          <a:bodyPr>
            <a:normAutofit fontScale="92500" lnSpcReduction="20000"/>
          </a:bodyPr>
          <a:lstStyle/>
          <a:p>
            <a:r>
              <a:rPr lang="en-US" dirty="0"/>
              <a:t>Access cannot hinge on benevolence and charity and </a:t>
            </a:r>
            <a:r>
              <a:rPr lang="en-US" b="1" dirty="0"/>
              <a:t>no transparency </a:t>
            </a:r>
            <a:r>
              <a:rPr lang="en-US" dirty="0"/>
              <a:t>(see also WHO) </a:t>
            </a:r>
          </a:p>
          <a:p>
            <a:r>
              <a:rPr lang="en-US" dirty="0"/>
              <a:t>Billions in public investment including for vaccine research for Covid-19 (see Lancet)</a:t>
            </a:r>
            <a:endParaRPr lang="en-US" dirty="0">
              <a:highlight>
                <a:srgbClr val="FFFF00"/>
              </a:highlight>
            </a:endParaRPr>
          </a:p>
          <a:p>
            <a:r>
              <a:rPr lang="en-US" dirty="0"/>
              <a:t>Voluntary licenses are limited and non-transparent, even if helpful – segments markets – who has ultimate control and rights (to IP) </a:t>
            </a:r>
          </a:p>
          <a:p>
            <a:r>
              <a:rPr lang="en-US" dirty="0"/>
              <a:t>Rich countries have pre-bought supplies in advanced purchase agreements, bi-laterally (see pre-orders)</a:t>
            </a:r>
          </a:p>
          <a:p>
            <a:r>
              <a:rPr lang="en-US" dirty="0"/>
              <a:t>COVAX has several limitations TRIPS flexibilities are difficult to use in practice (see WHO and forecasts)</a:t>
            </a:r>
          </a:p>
          <a:p>
            <a:r>
              <a:rPr lang="en-US" dirty="0"/>
              <a:t>Health / Justice Groups Calls on 1 year of pandemic declaration: </a:t>
            </a:r>
          </a:p>
          <a:p>
            <a:pPr lvl="1">
              <a:buFont typeface="Arial" panose="020B0604020202020204" pitchFamily="34" charset="0"/>
              <a:buChar char="•"/>
            </a:pPr>
            <a:r>
              <a:rPr lang="en-US" sz="1900" i="0" dirty="0">
                <a:solidFill>
                  <a:schemeClr val="tx1"/>
                </a:solidFill>
              </a:rPr>
              <a:t>Pharmaceutical companies must openly share their technological know-how also by joining the WHO Covid-19 Technology and Access Pool (C-TAP)</a:t>
            </a:r>
          </a:p>
          <a:p>
            <a:pPr lvl="1">
              <a:buFont typeface="Arial" panose="020B0604020202020204" pitchFamily="34" charset="0"/>
              <a:buChar char="•"/>
            </a:pPr>
            <a:r>
              <a:rPr lang="en-US" sz="1900" i="0" dirty="0">
                <a:solidFill>
                  <a:schemeClr val="tx1"/>
                </a:solidFill>
              </a:rPr>
              <a:t>Governments must suspend patent rules at the WTO vaccines and health technologies during the pandemic. This will help break monopolies and increase supplies so that there are enough doses for everyone, everywhere</a:t>
            </a:r>
          </a:p>
          <a:p>
            <a:r>
              <a:rPr lang="en-US" dirty="0"/>
              <a:t>Safe manufacturing can be ramped up with proper investment and data sharing: </a:t>
            </a:r>
          </a:p>
          <a:p>
            <a:pPr lvl="1"/>
            <a:r>
              <a:rPr lang="en-US" sz="1900" i="0" dirty="0">
                <a:solidFill>
                  <a:schemeClr val="tx1"/>
                </a:solidFill>
              </a:rPr>
              <a:t>Way 1 (Waiver); Way 2 (Doha); </a:t>
            </a:r>
          </a:p>
          <a:p>
            <a:pPr lvl="1"/>
            <a:r>
              <a:rPr lang="en-US" sz="1900" i="0" dirty="0">
                <a:solidFill>
                  <a:schemeClr val="tx1"/>
                </a:solidFill>
              </a:rPr>
              <a:t>Now Way 3 (‘WTO way’ - still enforces patents despite Doha and AIDS crisis lessons)</a:t>
            </a:r>
          </a:p>
          <a:p>
            <a:pPr lvl="1"/>
            <a:r>
              <a:rPr lang="en-US" sz="1900" i="0" dirty="0">
                <a:solidFill>
                  <a:schemeClr val="tx1"/>
                </a:solidFill>
              </a:rPr>
              <a:t>Way 4 ‘WHO Way’ – Who, COVAX plus meeting with manufacturers and governments to id bottlenecks and remedy (tech transfer focus) </a:t>
            </a:r>
          </a:p>
          <a:p>
            <a:pPr lvl="1"/>
            <a:r>
              <a:rPr lang="en-US" sz="1900" i="0" dirty="0">
                <a:solidFill>
                  <a:schemeClr val="tx1"/>
                </a:solidFill>
              </a:rPr>
              <a:t>Way 5 – Australia + </a:t>
            </a:r>
          </a:p>
          <a:p>
            <a:endParaRPr lang="en-US" dirty="0"/>
          </a:p>
        </p:txBody>
      </p:sp>
    </p:spTree>
    <p:extLst>
      <p:ext uri="{BB962C8B-B14F-4D97-AF65-F5344CB8AC3E}">
        <p14:creationId xmlns:p14="http://schemas.microsoft.com/office/powerpoint/2010/main" val="158674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17CB3-A1D0-4A19-A70A-1C468F5F442E}"/>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cap="all" dirty="0"/>
              <a:t>Vaccine Apartheid </a:t>
            </a:r>
          </a:p>
        </p:txBody>
      </p:sp>
      <p:pic>
        <p:nvPicPr>
          <p:cNvPr id="7" name="Picture 6" descr="Text, application&#10;&#10;Description automatically generated">
            <a:extLst>
              <a:ext uri="{FF2B5EF4-FFF2-40B4-BE49-F238E27FC236}">
                <a16:creationId xmlns:a16="http://schemas.microsoft.com/office/drawing/2014/main" id="{92B5D99D-4762-417C-8395-A41540B0A047}"/>
              </a:ext>
            </a:extLst>
          </p:cNvPr>
          <p:cNvPicPr>
            <a:picLocks noChangeAspect="1"/>
          </p:cNvPicPr>
          <p:nvPr/>
        </p:nvPicPr>
        <p:blipFill>
          <a:blip r:embed="rId2"/>
          <a:stretch>
            <a:fillRect/>
          </a:stretch>
        </p:blipFill>
        <p:spPr>
          <a:xfrm>
            <a:off x="2724150" y="753986"/>
            <a:ext cx="2771775" cy="3543662"/>
          </a:xfrm>
          <a:prstGeom prst="rect">
            <a:avLst/>
          </a:prstGeom>
        </p:spPr>
      </p:pic>
      <p:pic>
        <p:nvPicPr>
          <p:cNvPr id="5" name="Content Placeholder 4" descr="Graphical user interface, text&#10;&#10;Description automatically generated">
            <a:extLst>
              <a:ext uri="{FF2B5EF4-FFF2-40B4-BE49-F238E27FC236}">
                <a16:creationId xmlns:a16="http://schemas.microsoft.com/office/drawing/2014/main" id="{EA7C3AAD-B411-4589-8391-C631819C1549}"/>
              </a:ext>
            </a:extLst>
          </p:cNvPr>
          <p:cNvPicPr>
            <a:picLocks noGrp="1" noChangeAspect="1"/>
          </p:cNvPicPr>
          <p:nvPr>
            <p:ph idx="1"/>
          </p:nvPr>
        </p:nvPicPr>
        <p:blipFill>
          <a:blip r:embed="rId3"/>
          <a:stretch>
            <a:fillRect/>
          </a:stretch>
        </p:blipFill>
        <p:spPr>
          <a:xfrm>
            <a:off x="6096000" y="753986"/>
            <a:ext cx="5743575" cy="3543662"/>
          </a:xfrm>
          <a:prstGeom prst="rect">
            <a:avLst/>
          </a:prstGeom>
        </p:spPr>
      </p:pic>
    </p:spTree>
    <p:extLst>
      <p:ext uri="{BB962C8B-B14F-4D97-AF65-F5344CB8AC3E}">
        <p14:creationId xmlns:p14="http://schemas.microsoft.com/office/powerpoint/2010/main" val="1161063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C06A-3646-4400-94F8-2B3F91A99548}"/>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438F81F2-B0C9-4A79-A61D-6B7B40DBC9B7}"/>
              </a:ext>
            </a:extLst>
          </p:cNvPr>
          <p:cNvPicPr>
            <a:picLocks noGrp="1" noChangeAspect="1"/>
          </p:cNvPicPr>
          <p:nvPr>
            <p:ph idx="1"/>
          </p:nvPr>
        </p:nvPicPr>
        <p:blipFill>
          <a:blip r:embed="rId2"/>
          <a:stretch>
            <a:fillRect/>
          </a:stretch>
        </p:blipFill>
        <p:spPr>
          <a:xfrm>
            <a:off x="1219200" y="496957"/>
            <a:ext cx="10499035" cy="5675243"/>
          </a:xfrm>
        </p:spPr>
      </p:pic>
    </p:spTree>
    <p:extLst>
      <p:ext uri="{BB962C8B-B14F-4D97-AF65-F5344CB8AC3E}">
        <p14:creationId xmlns:p14="http://schemas.microsoft.com/office/powerpoint/2010/main" val="193492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7EC5-1EBD-475D-9CA1-076AE55BC6E8}"/>
              </a:ext>
            </a:extLst>
          </p:cNvPr>
          <p:cNvSpPr>
            <a:spLocks noGrp="1"/>
          </p:cNvSpPr>
          <p:nvPr>
            <p:ph type="title"/>
          </p:nvPr>
        </p:nvSpPr>
        <p:spPr/>
        <p:txBody>
          <a:bodyPr/>
          <a:lstStyle/>
          <a:p>
            <a:r>
              <a:rPr lang="en-US" dirty="0"/>
              <a:t>The People’s Vaccine </a:t>
            </a:r>
          </a:p>
        </p:txBody>
      </p:sp>
      <p:sp>
        <p:nvSpPr>
          <p:cNvPr id="3" name="Content Placeholder 2">
            <a:extLst>
              <a:ext uri="{FF2B5EF4-FFF2-40B4-BE49-F238E27FC236}">
                <a16:creationId xmlns:a16="http://schemas.microsoft.com/office/drawing/2014/main" id="{05087DC2-5291-4312-9A3F-80D6659B266F}"/>
              </a:ext>
            </a:extLst>
          </p:cNvPr>
          <p:cNvSpPr>
            <a:spLocks noGrp="1"/>
          </p:cNvSpPr>
          <p:nvPr>
            <p:ph sz="half" idx="1"/>
          </p:nvPr>
        </p:nvSpPr>
        <p:spPr>
          <a:xfrm>
            <a:off x="1371600" y="1724025"/>
            <a:ext cx="4447786" cy="4143375"/>
          </a:xfrm>
        </p:spPr>
        <p:txBody>
          <a:bodyPr/>
          <a:lstStyle/>
          <a:p>
            <a:r>
              <a:rPr lang="en-US" sz="2400" dirty="0"/>
              <a:t>Everyone, everywhere, who needs it, must get a safe and effective vaccine</a:t>
            </a:r>
          </a:p>
          <a:p>
            <a:r>
              <a:rPr lang="en-US" sz="2400" i="0" dirty="0">
                <a:effectLst/>
                <a:latin typeface="+mj-lt"/>
                <a:cs typeface="Arial" panose="020B0604020202020204" pitchFamily="34" charset="0"/>
              </a:rPr>
              <a:t>COVID-19 diagnostic tools, treatments, and vaccines must be available to everyone </a:t>
            </a:r>
            <a:r>
              <a:rPr lang="en-US" sz="2400" i="1" dirty="0">
                <a:effectLst/>
                <a:latin typeface="+mj-lt"/>
                <a:cs typeface="Arial" panose="020B0604020202020204" pitchFamily="34" charset="0"/>
              </a:rPr>
              <a:t>everywhere</a:t>
            </a:r>
            <a:r>
              <a:rPr lang="en-US" sz="2400" i="0" dirty="0">
                <a:effectLst/>
                <a:latin typeface="+mj-lt"/>
                <a:cs typeface="Arial" panose="020B0604020202020204" pitchFamily="34" charset="0"/>
              </a:rPr>
              <a:t>, free at the point-of-delivery</a:t>
            </a:r>
            <a:endParaRPr lang="en-US" sz="2400" b="1" i="0" dirty="0">
              <a:effectLst/>
              <a:latin typeface="Barlow-Semi"/>
            </a:endParaRPr>
          </a:p>
          <a:p>
            <a:pPr marL="0" indent="0">
              <a:buNone/>
            </a:pPr>
            <a:endParaRPr lang="en-US" dirty="0"/>
          </a:p>
        </p:txBody>
      </p:sp>
      <p:sp>
        <p:nvSpPr>
          <p:cNvPr id="4" name="Content Placeholder 3">
            <a:extLst>
              <a:ext uri="{FF2B5EF4-FFF2-40B4-BE49-F238E27FC236}">
                <a16:creationId xmlns:a16="http://schemas.microsoft.com/office/drawing/2014/main" id="{B1C26CE6-5862-4694-ACB5-2CF402DD34EC}"/>
              </a:ext>
            </a:extLst>
          </p:cNvPr>
          <p:cNvSpPr>
            <a:spLocks noGrp="1"/>
          </p:cNvSpPr>
          <p:nvPr>
            <p:ph sz="half" idx="2"/>
          </p:nvPr>
        </p:nvSpPr>
        <p:spPr>
          <a:xfrm>
            <a:off x="6525403" y="1857375"/>
            <a:ext cx="4447786" cy="4010025"/>
          </a:xfrm>
        </p:spPr>
        <p:txBody>
          <a:bodyPr>
            <a:normAutofit/>
          </a:bodyPr>
          <a:lstStyle/>
          <a:p>
            <a:r>
              <a:rPr lang="en-US" sz="2400" dirty="0"/>
              <a:t>Peoples Vaccine - </a:t>
            </a:r>
            <a:r>
              <a:rPr lang="en-US" sz="2400" b="1" dirty="0">
                <a:solidFill>
                  <a:srgbClr val="2808C8"/>
                </a:solidFill>
                <a:hlinkClick r:id="rId2">
                  <a:extLst>
                    <a:ext uri="{A12FA001-AC4F-418D-AE19-62706E023703}">
                      <ahyp:hlinkClr xmlns:ahyp="http://schemas.microsoft.com/office/drawing/2018/hyperlinkcolor" val="tx"/>
                    </a:ext>
                  </a:extLst>
                </a:hlinkClick>
              </a:rPr>
              <a:t>http://peoplesvaccine.org/</a:t>
            </a:r>
            <a:endParaRPr lang="en-US" sz="2400" b="1" dirty="0">
              <a:solidFill>
                <a:srgbClr val="2808C8"/>
              </a:solidFill>
            </a:endParaRPr>
          </a:p>
          <a:p>
            <a:endParaRPr lang="en-US" sz="2400" dirty="0"/>
          </a:p>
          <a:p>
            <a:r>
              <a:rPr lang="en-US" sz="2400" dirty="0"/>
              <a:t>UAEM – Free the Vaccine </a:t>
            </a:r>
            <a:r>
              <a:rPr lang="en-US" sz="2400" b="1" dirty="0">
                <a:solidFill>
                  <a:srgbClr val="2808C8"/>
                </a:solidFill>
                <a:hlinkClick r:id="rId3">
                  <a:extLst>
                    <a:ext uri="{A12FA001-AC4F-418D-AE19-62706E023703}">
                      <ahyp:hlinkClr xmlns:ahyp="http://schemas.microsoft.com/office/drawing/2018/hyperlinkcolor" val="tx"/>
                    </a:ext>
                  </a:extLst>
                </a:hlinkClick>
              </a:rPr>
              <a:t>https://freethevaccine.org/</a:t>
            </a:r>
            <a:r>
              <a:rPr lang="en-US" sz="2400" b="1" dirty="0">
                <a:solidFill>
                  <a:srgbClr val="2808C8"/>
                </a:solidFill>
              </a:rPr>
              <a:t> </a:t>
            </a:r>
          </a:p>
        </p:txBody>
      </p:sp>
      <p:pic>
        <p:nvPicPr>
          <p:cNvPr id="6" name="Picture 5" descr="A picture containing logo&#10;&#10;Description automatically generated">
            <a:extLst>
              <a:ext uri="{FF2B5EF4-FFF2-40B4-BE49-F238E27FC236}">
                <a16:creationId xmlns:a16="http://schemas.microsoft.com/office/drawing/2014/main" id="{384397E9-87D2-4CAD-B586-1AC02EB4ACEB}"/>
              </a:ext>
            </a:extLst>
          </p:cNvPr>
          <p:cNvPicPr>
            <a:picLocks noChangeAspect="1"/>
          </p:cNvPicPr>
          <p:nvPr/>
        </p:nvPicPr>
        <p:blipFill>
          <a:blip r:embed="rId4"/>
          <a:stretch>
            <a:fillRect/>
          </a:stretch>
        </p:blipFill>
        <p:spPr>
          <a:xfrm>
            <a:off x="4320204" y="3114675"/>
            <a:ext cx="4104823" cy="3892114"/>
          </a:xfrm>
          <a:prstGeom prst="rect">
            <a:avLst/>
          </a:prstGeom>
        </p:spPr>
      </p:pic>
    </p:spTree>
    <p:extLst>
      <p:ext uri="{BB962C8B-B14F-4D97-AF65-F5344CB8AC3E}">
        <p14:creationId xmlns:p14="http://schemas.microsoft.com/office/powerpoint/2010/main" val="301133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75A3-B704-4EA6-AFAD-3220DE33DCEB}"/>
              </a:ext>
            </a:extLst>
          </p:cNvPr>
          <p:cNvSpPr>
            <a:spLocks noGrp="1"/>
          </p:cNvSpPr>
          <p:nvPr>
            <p:ph type="title"/>
          </p:nvPr>
        </p:nvSpPr>
        <p:spPr>
          <a:xfrm>
            <a:off x="952500" y="-108203"/>
            <a:ext cx="10991850" cy="1251203"/>
          </a:xfrm>
        </p:spPr>
        <p:txBody>
          <a:bodyPr>
            <a:noAutofit/>
          </a:bodyPr>
          <a:lstStyle/>
          <a:p>
            <a:br>
              <a:rPr lang="en-US" sz="2400" dirty="0">
                <a:solidFill>
                  <a:schemeClr val="tx1"/>
                </a:solidFill>
              </a:rPr>
            </a:br>
            <a:r>
              <a:rPr lang="en-US" sz="2400" b="1" dirty="0">
                <a:solidFill>
                  <a:schemeClr val="tx1"/>
                </a:solidFill>
              </a:rPr>
              <a:t>THE LANCET: </a:t>
            </a:r>
            <a:r>
              <a:rPr lang="en-US" sz="2400" b="1" i="1" dirty="0">
                <a:solidFill>
                  <a:schemeClr val="tx1"/>
                </a:solidFill>
              </a:rPr>
              <a:t>Challenges in ensuring global access to COVID-19 vaccines:</a:t>
            </a:r>
            <a:br>
              <a:rPr lang="en-US" sz="2400" b="1" i="1" dirty="0">
                <a:solidFill>
                  <a:schemeClr val="tx1"/>
                </a:solidFill>
              </a:rPr>
            </a:br>
            <a:r>
              <a:rPr lang="en-US" sz="2000" b="1" i="1" dirty="0">
                <a:solidFill>
                  <a:schemeClr val="tx1"/>
                </a:solidFill>
              </a:rPr>
              <a:t>Olivier J Wouters et al (12 Feb 2021) </a:t>
            </a:r>
            <a:br>
              <a:rPr lang="en-US" sz="3200" i="1" dirty="0">
                <a:solidFill>
                  <a:schemeClr val="tx1"/>
                </a:solidFill>
              </a:rPr>
            </a:br>
            <a:endParaRPr lang="en-US" sz="3200" dirty="0"/>
          </a:p>
        </p:txBody>
      </p:sp>
      <p:pic>
        <p:nvPicPr>
          <p:cNvPr id="5" name="Content Placeholder 4" descr="Table&#10;&#10;Description automatically generated">
            <a:extLst>
              <a:ext uri="{FF2B5EF4-FFF2-40B4-BE49-F238E27FC236}">
                <a16:creationId xmlns:a16="http://schemas.microsoft.com/office/drawing/2014/main" id="{AA6955A1-CAF5-491B-AE16-028329C2865C}"/>
              </a:ext>
            </a:extLst>
          </p:cNvPr>
          <p:cNvPicPr>
            <a:picLocks noGrp="1" noChangeAspect="1"/>
          </p:cNvPicPr>
          <p:nvPr>
            <p:ph idx="1"/>
          </p:nvPr>
        </p:nvPicPr>
        <p:blipFill>
          <a:blip r:embed="rId2"/>
          <a:stretch>
            <a:fillRect/>
          </a:stretch>
        </p:blipFill>
        <p:spPr>
          <a:xfrm>
            <a:off x="3438525" y="1400175"/>
            <a:ext cx="6438900" cy="4800600"/>
          </a:xfrm>
        </p:spPr>
      </p:pic>
      <p:sp>
        <p:nvSpPr>
          <p:cNvPr id="9" name="Arrow: Right 8">
            <a:extLst>
              <a:ext uri="{FF2B5EF4-FFF2-40B4-BE49-F238E27FC236}">
                <a16:creationId xmlns:a16="http://schemas.microsoft.com/office/drawing/2014/main" id="{72112A6D-3C3D-4299-AB39-127751D1C9ED}"/>
              </a:ext>
            </a:extLst>
          </p:cNvPr>
          <p:cNvSpPr/>
          <p:nvPr/>
        </p:nvSpPr>
        <p:spPr>
          <a:xfrm>
            <a:off x="2637378" y="1935861"/>
            <a:ext cx="978408" cy="484632"/>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3A80CA79-B0B5-4888-9590-D539BAB5F387}"/>
              </a:ext>
            </a:extLst>
          </p:cNvPr>
          <p:cNvSpPr/>
          <p:nvPr/>
        </p:nvSpPr>
        <p:spPr>
          <a:xfrm>
            <a:off x="2637378" y="4195192"/>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E54DB0B6-7ADC-40FF-8984-DB9B363398FD}"/>
              </a:ext>
            </a:extLst>
          </p:cNvPr>
          <p:cNvSpPr/>
          <p:nvPr/>
        </p:nvSpPr>
        <p:spPr>
          <a:xfrm>
            <a:off x="9729787" y="1720977"/>
            <a:ext cx="600075" cy="699516"/>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699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79EA7-7686-450F-9B5D-F117BE660C8A}"/>
              </a:ext>
            </a:extLst>
          </p:cNvPr>
          <p:cNvSpPr>
            <a:spLocks noGrp="1"/>
          </p:cNvSpPr>
          <p:nvPr>
            <p:ph type="title"/>
          </p:nvPr>
        </p:nvSpPr>
        <p:spPr>
          <a:xfrm>
            <a:off x="1371600" y="95250"/>
            <a:ext cx="5619750" cy="1238250"/>
          </a:xfrm>
        </p:spPr>
        <p:txBody>
          <a:bodyPr>
            <a:normAutofit fontScale="90000"/>
          </a:bodyPr>
          <a:lstStyle/>
          <a:p>
            <a:br>
              <a:rPr lang="en-US" b="1" dirty="0"/>
            </a:br>
            <a:r>
              <a:rPr lang="en-US" sz="4900" b="1" dirty="0"/>
              <a:t>‘Why TRIPS WAIVER’ matters  </a:t>
            </a:r>
            <a:br>
              <a:rPr lang="en-US" b="1" dirty="0"/>
            </a:br>
            <a:endParaRPr lang="en-US" b="1" dirty="0"/>
          </a:p>
        </p:txBody>
      </p:sp>
      <p:sp>
        <p:nvSpPr>
          <p:cNvPr id="3" name="Content Placeholder 2">
            <a:extLst>
              <a:ext uri="{FF2B5EF4-FFF2-40B4-BE49-F238E27FC236}">
                <a16:creationId xmlns:a16="http://schemas.microsoft.com/office/drawing/2014/main" id="{20CE128D-FAD8-4405-86B5-161BB12B809C}"/>
              </a:ext>
            </a:extLst>
          </p:cNvPr>
          <p:cNvSpPr>
            <a:spLocks noGrp="1"/>
          </p:cNvSpPr>
          <p:nvPr>
            <p:ph idx="1"/>
          </p:nvPr>
        </p:nvSpPr>
        <p:spPr>
          <a:xfrm>
            <a:off x="1028700" y="2438400"/>
            <a:ext cx="10944226" cy="3143250"/>
          </a:xfrm>
        </p:spPr>
        <p:txBody>
          <a:bodyPr>
            <a:normAutofit/>
          </a:bodyPr>
          <a:lstStyle/>
          <a:p>
            <a:r>
              <a:rPr lang="en-US" sz="2400" dirty="0"/>
              <a:t>SA Government Submission to WTO: July 2020 </a:t>
            </a:r>
          </a:p>
          <a:p>
            <a:pPr lvl="1"/>
            <a:r>
              <a:rPr lang="en-US" sz="2400" i="0" dirty="0"/>
              <a:t>‘TRIPS flexibilities are difficult to use, rarely invoked by Global South’ </a:t>
            </a:r>
          </a:p>
          <a:p>
            <a:r>
              <a:rPr lang="en-US" sz="2400" dirty="0"/>
              <a:t>AU Communique on IP Barriers for Vaccine Access: July 2020 </a:t>
            </a:r>
          </a:p>
          <a:p>
            <a:r>
              <a:rPr lang="en-US" sz="2400" dirty="0"/>
              <a:t>SA and Indian Government Joint Proposal for TRIPS Waiver : October 2020 </a:t>
            </a:r>
          </a:p>
          <a:p>
            <a:pPr lvl="1"/>
            <a:r>
              <a:rPr lang="en-US" i="0" dirty="0"/>
              <a:t>Now supported by many developing world countries, co-sponsored by 57 and AU, Vatican, WHO, other moral and public health leaders and science experts </a:t>
            </a:r>
          </a:p>
          <a:p>
            <a:pPr lvl="1"/>
            <a:r>
              <a:rPr lang="en-US" b="1" i="0" dirty="0">
                <a:solidFill>
                  <a:srgbClr val="2808C8"/>
                </a:solidFill>
              </a:rPr>
              <a:t>Opposed by Brazil (BRICS-), Australia, EU, UK, US, Canada, Japan</a:t>
            </a:r>
          </a:p>
          <a:p>
            <a:pPr lvl="1"/>
            <a:endParaRPr lang="en-US" dirty="0"/>
          </a:p>
          <a:p>
            <a:endParaRPr lang="en-US" dirty="0"/>
          </a:p>
        </p:txBody>
      </p:sp>
      <p:pic>
        <p:nvPicPr>
          <p:cNvPr id="8" name="Picture 7" descr="Text&#10;&#10;Description automatically generated">
            <a:extLst>
              <a:ext uri="{FF2B5EF4-FFF2-40B4-BE49-F238E27FC236}">
                <a16:creationId xmlns:a16="http://schemas.microsoft.com/office/drawing/2014/main" id="{41A39462-5808-4930-AC53-35F04A571E56}"/>
              </a:ext>
            </a:extLst>
          </p:cNvPr>
          <p:cNvPicPr>
            <a:picLocks noChangeAspect="1"/>
          </p:cNvPicPr>
          <p:nvPr/>
        </p:nvPicPr>
        <p:blipFill>
          <a:blip r:embed="rId2"/>
          <a:stretch>
            <a:fillRect/>
          </a:stretch>
        </p:blipFill>
        <p:spPr>
          <a:xfrm>
            <a:off x="7658101" y="171296"/>
            <a:ext cx="3781424" cy="2267104"/>
          </a:xfrm>
          <a:prstGeom prst="rect">
            <a:avLst/>
          </a:prstGeom>
        </p:spPr>
      </p:pic>
    </p:spTree>
    <p:extLst>
      <p:ext uri="{BB962C8B-B14F-4D97-AF65-F5344CB8AC3E}">
        <p14:creationId xmlns:p14="http://schemas.microsoft.com/office/powerpoint/2010/main" val="1846971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99A-9FFD-4AC1-A85F-972BFB3F9BF1}"/>
              </a:ext>
            </a:extLst>
          </p:cNvPr>
          <p:cNvSpPr>
            <a:spLocks noGrp="1"/>
          </p:cNvSpPr>
          <p:nvPr>
            <p:ph type="title"/>
          </p:nvPr>
        </p:nvSpPr>
        <p:spPr>
          <a:xfrm>
            <a:off x="752858" y="4486275"/>
            <a:ext cx="10720685" cy="1914525"/>
          </a:xfrm>
        </p:spPr>
        <p:txBody>
          <a:bodyPr vert="horz" lIns="91440" tIns="45720" rIns="91440" bIns="45720" rtlCol="0" anchor="b">
            <a:normAutofit/>
          </a:bodyPr>
          <a:lstStyle/>
          <a:p>
            <a:pPr algn="ctr"/>
            <a:r>
              <a:rPr lang="en-US" cap="all" dirty="0"/>
              <a:t>Access and blockers of access </a:t>
            </a:r>
            <a:br>
              <a:rPr lang="en-US" cap="all" dirty="0"/>
            </a:br>
            <a:r>
              <a:rPr lang="en-US" sz="2400" cap="all" dirty="0"/>
              <a:t>(MSF / EIU / Duke) </a:t>
            </a:r>
          </a:p>
        </p:txBody>
      </p:sp>
      <p:pic>
        <p:nvPicPr>
          <p:cNvPr id="6" name="Content Placeholder 5" descr="Map&#10;&#10;Description automatically generated">
            <a:extLst>
              <a:ext uri="{FF2B5EF4-FFF2-40B4-BE49-F238E27FC236}">
                <a16:creationId xmlns:a16="http://schemas.microsoft.com/office/drawing/2014/main" id="{58C53FE1-32F3-469C-BECF-10896A9BD300}"/>
              </a:ext>
            </a:extLst>
          </p:cNvPr>
          <p:cNvPicPr>
            <a:picLocks noGrp="1" noChangeAspect="1"/>
          </p:cNvPicPr>
          <p:nvPr>
            <p:ph sz="half" idx="1"/>
          </p:nvPr>
        </p:nvPicPr>
        <p:blipFill>
          <a:blip r:embed="rId2"/>
          <a:stretch>
            <a:fillRect/>
          </a:stretch>
        </p:blipFill>
        <p:spPr>
          <a:xfrm>
            <a:off x="1091141" y="457200"/>
            <a:ext cx="5130799" cy="4552950"/>
          </a:xfrm>
          <a:prstGeom prst="rect">
            <a:avLst/>
          </a:prstGeom>
        </p:spPr>
      </p:pic>
      <p:pic>
        <p:nvPicPr>
          <p:cNvPr id="8" name="Content Placeholder 7" descr="Map&#10;&#10;Description automatically generated">
            <a:extLst>
              <a:ext uri="{FF2B5EF4-FFF2-40B4-BE49-F238E27FC236}">
                <a16:creationId xmlns:a16="http://schemas.microsoft.com/office/drawing/2014/main" id="{462A2091-6627-47B0-A078-97A366AC6D31}"/>
              </a:ext>
            </a:extLst>
          </p:cNvPr>
          <p:cNvPicPr>
            <a:picLocks noGrp="1" noChangeAspect="1"/>
          </p:cNvPicPr>
          <p:nvPr>
            <p:ph sz="half" idx="2"/>
          </p:nvPr>
        </p:nvPicPr>
        <p:blipFill>
          <a:blip r:embed="rId3"/>
          <a:stretch>
            <a:fillRect/>
          </a:stretch>
        </p:blipFill>
        <p:spPr>
          <a:xfrm>
            <a:off x="6681027" y="567213"/>
            <a:ext cx="5130799" cy="4442937"/>
          </a:xfrm>
          <a:prstGeom prst="rect">
            <a:avLst/>
          </a:prstGeom>
        </p:spPr>
      </p:pic>
    </p:spTree>
    <p:extLst>
      <p:ext uri="{BB962C8B-B14F-4D97-AF65-F5344CB8AC3E}">
        <p14:creationId xmlns:p14="http://schemas.microsoft.com/office/powerpoint/2010/main" val="3651717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Graphical user interface, application&#10;&#10;Description automatically generated">
            <a:extLst>
              <a:ext uri="{FF2B5EF4-FFF2-40B4-BE49-F238E27FC236}">
                <a16:creationId xmlns:a16="http://schemas.microsoft.com/office/drawing/2014/main" id="{E652DEDA-C04A-47B7-A30C-C99250715A3F}"/>
              </a:ext>
            </a:extLst>
          </p:cNvPr>
          <p:cNvPicPr>
            <a:picLocks noGrp="1" noChangeAspect="1"/>
          </p:cNvPicPr>
          <p:nvPr>
            <p:ph sz="half" idx="2"/>
          </p:nvPr>
        </p:nvPicPr>
        <p:blipFill>
          <a:blip r:embed="rId2"/>
          <a:stretch>
            <a:fillRect/>
          </a:stretch>
        </p:blipFill>
        <p:spPr>
          <a:xfrm>
            <a:off x="3241039" y="561975"/>
            <a:ext cx="6407785" cy="5800725"/>
          </a:xfrm>
        </p:spPr>
      </p:pic>
    </p:spTree>
    <p:extLst>
      <p:ext uri="{BB962C8B-B14F-4D97-AF65-F5344CB8AC3E}">
        <p14:creationId xmlns:p14="http://schemas.microsoft.com/office/powerpoint/2010/main" val="360625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22E6A-C7F8-48A4-B410-134CF33C8710}"/>
              </a:ext>
            </a:extLst>
          </p:cNvPr>
          <p:cNvSpPr>
            <a:spLocks noGrp="1"/>
          </p:cNvSpPr>
          <p:nvPr>
            <p:ph type="title"/>
          </p:nvPr>
        </p:nvSpPr>
        <p:spPr/>
        <p:txBody>
          <a:bodyPr/>
          <a:lstStyle/>
          <a:p>
            <a:endParaRPr lang="en-US" dirty="0"/>
          </a:p>
        </p:txBody>
      </p:sp>
      <p:pic>
        <p:nvPicPr>
          <p:cNvPr id="6" name="Content Placeholder 5" descr="Text&#10;&#10;Description automatically generated">
            <a:extLst>
              <a:ext uri="{FF2B5EF4-FFF2-40B4-BE49-F238E27FC236}">
                <a16:creationId xmlns:a16="http://schemas.microsoft.com/office/drawing/2014/main" id="{F19FA575-D95D-4AC9-A376-21D555F092F7}"/>
              </a:ext>
            </a:extLst>
          </p:cNvPr>
          <p:cNvPicPr>
            <a:picLocks noGrp="1" noChangeAspect="1"/>
          </p:cNvPicPr>
          <p:nvPr>
            <p:ph sz="half" idx="1"/>
          </p:nvPr>
        </p:nvPicPr>
        <p:blipFill>
          <a:blip r:embed="rId2"/>
          <a:stretch>
            <a:fillRect/>
          </a:stretch>
        </p:blipFill>
        <p:spPr>
          <a:xfrm>
            <a:off x="1052946" y="0"/>
            <a:ext cx="5846618" cy="6619876"/>
          </a:xfrm>
        </p:spPr>
      </p:pic>
      <p:pic>
        <p:nvPicPr>
          <p:cNvPr id="8" name="Content Placeholder 7" descr="Diagram&#10;&#10;Description automatically generated">
            <a:extLst>
              <a:ext uri="{FF2B5EF4-FFF2-40B4-BE49-F238E27FC236}">
                <a16:creationId xmlns:a16="http://schemas.microsoft.com/office/drawing/2014/main" id="{FB595B41-B6DE-404E-9D84-7A51EBE775E0}"/>
              </a:ext>
            </a:extLst>
          </p:cNvPr>
          <p:cNvPicPr>
            <a:picLocks noGrp="1" noChangeAspect="1"/>
          </p:cNvPicPr>
          <p:nvPr>
            <p:ph sz="half" idx="2"/>
          </p:nvPr>
        </p:nvPicPr>
        <p:blipFill>
          <a:blip r:embed="rId3"/>
          <a:stretch>
            <a:fillRect/>
          </a:stretch>
        </p:blipFill>
        <p:spPr>
          <a:xfrm>
            <a:off x="7229687" y="685800"/>
            <a:ext cx="4962313" cy="5753100"/>
          </a:xfrm>
        </p:spPr>
      </p:pic>
      <p:cxnSp>
        <p:nvCxnSpPr>
          <p:cNvPr id="10" name="Straight Arrow Connector 9">
            <a:extLst>
              <a:ext uri="{FF2B5EF4-FFF2-40B4-BE49-F238E27FC236}">
                <a16:creationId xmlns:a16="http://schemas.microsoft.com/office/drawing/2014/main" id="{1772C53F-027B-4900-B3BB-119B1C5E20BB}"/>
              </a:ext>
            </a:extLst>
          </p:cNvPr>
          <p:cNvCxnSpPr>
            <a:cxnSpLocks/>
          </p:cNvCxnSpPr>
          <p:nvPr/>
        </p:nvCxnSpPr>
        <p:spPr>
          <a:xfrm>
            <a:off x="963757" y="4686301"/>
            <a:ext cx="680604" cy="92392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E228DF7C-978C-43BA-9A15-62AB872AD733}"/>
              </a:ext>
            </a:extLst>
          </p:cNvPr>
          <p:cNvCxnSpPr/>
          <p:nvPr/>
        </p:nvCxnSpPr>
        <p:spPr>
          <a:xfrm>
            <a:off x="6988753" y="685800"/>
            <a:ext cx="914400" cy="9144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3" name="Star: 5 Points 2">
            <a:extLst>
              <a:ext uri="{FF2B5EF4-FFF2-40B4-BE49-F238E27FC236}">
                <a16:creationId xmlns:a16="http://schemas.microsoft.com/office/drawing/2014/main" id="{4D4DE2BD-EC31-4D53-8184-918A215608A2}"/>
              </a:ext>
            </a:extLst>
          </p:cNvPr>
          <p:cNvSpPr/>
          <p:nvPr/>
        </p:nvSpPr>
        <p:spPr>
          <a:xfrm>
            <a:off x="6988753" y="2933700"/>
            <a:ext cx="914400" cy="9144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50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9445-198C-4844-A8C4-C9B7B6D47F42}"/>
              </a:ext>
            </a:extLst>
          </p:cNvPr>
          <p:cNvSpPr>
            <a:spLocks noGrp="1"/>
          </p:cNvSpPr>
          <p:nvPr>
            <p:ph type="title"/>
          </p:nvPr>
        </p:nvSpPr>
        <p:spPr>
          <a:xfrm>
            <a:off x="1371600" y="457200"/>
            <a:ext cx="10401300" cy="1743075"/>
          </a:xfrm>
        </p:spPr>
        <p:txBody>
          <a:bodyPr>
            <a:normAutofit/>
          </a:bodyPr>
          <a:lstStyle/>
          <a:p>
            <a:r>
              <a:rPr lang="en-US" sz="3200" b="1" dirty="0"/>
              <a:t>1 year to pandemic declaration - where are vaccines?</a:t>
            </a:r>
          </a:p>
        </p:txBody>
      </p:sp>
      <p:sp>
        <p:nvSpPr>
          <p:cNvPr id="3" name="Content Placeholder 2">
            <a:extLst>
              <a:ext uri="{FF2B5EF4-FFF2-40B4-BE49-F238E27FC236}">
                <a16:creationId xmlns:a16="http://schemas.microsoft.com/office/drawing/2014/main" id="{50AA436C-4689-4352-8C30-ECD72CFAD1CA}"/>
              </a:ext>
            </a:extLst>
          </p:cNvPr>
          <p:cNvSpPr>
            <a:spLocks noGrp="1"/>
          </p:cNvSpPr>
          <p:nvPr>
            <p:ph idx="1"/>
          </p:nvPr>
        </p:nvSpPr>
        <p:spPr>
          <a:xfrm>
            <a:off x="1047749" y="1076325"/>
            <a:ext cx="10991851" cy="5893435"/>
          </a:xfrm>
        </p:spPr>
        <p:txBody>
          <a:bodyPr>
            <a:noAutofit/>
          </a:bodyPr>
          <a:lstStyle/>
          <a:p>
            <a:r>
              <a:rPr lang="en-US" dirty="0"/>
              <a:t>75% of vaccines administered in 10 rich countries- 130 countries – zero or handful of shots administered (WHO)</a:t>
            </a:r>
          </a:p>
          <a:p>
            <a:r>
              <a:rPr lang="en-US" dirty="0"/>
              <a:t>COVAX has several limitations – Austria has questioned lack of </a:t>
            </a:r>
            <a:r>
              <a:rPr lang="en-US" u="sng" dirty="0"/>
              <a:t>transparency </a:t>
            </a:r>
          </a:p>
          <a:p>
            <a:pPr lvl="1"/>
            <a:r>
              <a:rPr lang="en-US" sz="1800" dirty="0">
                <a:solidFill>
                  <a:srgbClr val="2808C8"/>
                </a:solidFill>
              </a:rPr>
              <a:t>Voluntary pooling mechanism; tiered pricing</a:t>
            </a:r>
          </a:p>
          <a:p>
            <a:pPr lvl="1"/>
            <a:r>
              <a:rPr lang="en-US" sz="1800" dirty="0">
                <a:solidFill>
                  <a:srgbClr val="2808C8"/>
                </a:solidFill>
              </a:rPr>
              <a:t>Self-financing for MICs and HICs (Canada, UK) alongside bi-lateral agreements</a:t>
            </a:r>
          </a:p>
          <a:p>
            <a:pPr lvl="1"/>
            <a:r>
              <a:rPr lang="en-US" sz="1800" dirty="0">
                <a:solidFill>
                  <a:srgbClr val="2808C8"/>
                </a:solidFill>
              </a:rPr>
              <a:t>Not all governments and companies have entered (MoU, SoI) </a:t>
            </a:r>
          </a:p>
          <a:p>
            <a:pPr lvl="1"/>
            <a:r>
              <a:rPr lang="en-US" sz="1800" dirty="0">
                <a:solidFill>
                  <a:srgbClr val="2808C8"/>
                </a:solidFill>
              </a:rPr>
              <a:t>No pricing transparency or contract disclosure - forfeiture fee exists - other penalties unclear </a:t>
            </a:r>
          </a:p>
          <a:p>
            <a:pPr lvl="1"/>
            <a:r>
              <a:rPr lang="en-US" sz="1800" dirty="0">
                <a:solidFill>
                  <a:srgbClr val="2808C8"/>
                </a:solidFill>
              </a:rPr>
              <a:t>Relies on charity for LICs – not yet raised full target </a:t>
            </a:r>
          </a:p>
          <a:p>
            <a:pPr lvl="1"/>
            <a:r>
              <a:rPr lang="en-US" sz="1800" dirty="0">
                <a:solidFill>
                  <a:srgbClr val="2808C8"/>
                </a:solidFill>
              </a:rPr>
              <a:t>Supply targets cannot cover Q 1 needs – best estimate 27% by end 2021 </a:t>
            </a:r>
          </a:p>
          <a:p>
            <a:pPr lvl="1"/>
            <a:r>
              <a:rPr lang="en-US" sz="1800" dirty="0">
                <a:solidFill>
                  <a:srgbClr val="2808C8"/>
                </a:solidFill>
              </a:rPr>
              <a:t>Key pillar is AZ via Korea BK/Serum II*</a:t>
            </a:r>
          </a:p>
          <a:p>
            <a:r>
              <a:rPr lang="en-US" dirty="0"/>
              <a:t>WHO – this is a ‘moral catastrophe’ / supports waiver and patent relaxation for pandemic </a:t>
            </a:r>
          </a:p>
          <a:p>
            <a:r>
              <a:rPr lang="en-US" dirty="0"/>
              <a:t>WHO – and Dr Fauci, Vatican, AU, UNAIDS, </a:t>
            </a:r>
            <a:r>
              <a:rPr lang="en-US" dirty="0" err="1"/>
              <a:t>Stn</a:t>
            </a:r>
            <a:r>
              <a:rPr lang="en-US" dirty="0"/>
              <a:t> Africa Anglican Archbishop:</a:t>
            </a:r>
          </a:p>
          <a:p>
            <a:pPr lvl="1"/>
            <a:r>
              <a:rPr lang="en-US" sz="1800" dirty="0">
                <a:solidFill>
                  <a:srgbClr val="2808C8"/>
                </a:solidFill>
              </a:rPr>
              <a:t>relax the patent regime, stop hoarding, share technology and urgently scale up for public health reasons too - widespread urgent global and esp. HCW immunisation needed</a:t>
            </a:r>
          </a:p>
        </p:txBody>
      </p:sp>
    </p:spTree>
    <p:extLst>
      <p:ext uri="{BB962C8B-B14F-4D97-AF65-F5344CB8AC3E}">
        <p14:creationId xmlns:p14="http://schemas.microsoft.com/office/powerpoint/2010/main" val="47478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CE88-7F62-48B6-A742-0D15EC0F84B1}"/>
              </a:ext>
            </a:extLst>
          </p:cNvPr>
          <p:cNvSpPr>
            <a:spLocks noGrp="1"/>
          </p:cNvSpPr>
          <p:nvPr>
            <p:ph type="title"/>
          </p:nvPr>
        </p:nvSpPr>
        <p:spPr>
          <a:xfrm>
            <a:off x="1371600" y="0"/>
            <a:ext cx="9601200" cy="1181100"/>
          </a:xfrm>
        </p:spPr>
        <p:txBody>
          <a:bodyPr/>
          <a:lstStyle/>
          <a:p>
            <a:r>
              <a:rPr lang="en-US" b="1" dirty="0"/>
              <a:t>South Africa – impact locally  </a:t>
            </a:r>
          </a:p>
        </p:txBody>
      </p:sp>
      <p:sp>
        <p:nvSpPr>
          <p:cNvPr id="3" name="Content Placeholder 2">
            <a:extLst>
              <a:ext uri="{FF2B5EF4-FFF2-40B4-BE49-F238E27FC236}">
                <a16:creationId xmlns:a16="http://schemas.microsoft.com/office/drawing/2014/main" id="{4B7DC5F3-93CF-4771-A3FB-279DDDDAB19E}"/>
              </a:ext>
            </a:extLst>
          </p:cNvPr>
          <p:cNvSpPr>
            <a:spLocks noGrp="1"/>
          </p:cNvSpPr>
          <p:nvPr>
            <p:ph idx="1"/>
          </p:nvPr>
        </p:nvSpPr>
        <p:spPr>
          <a:xfrm>
            <a:off x="933450" y="933451"/>
            <a:ext cx="11106150" cy="5724524"/>
          </a:xfrm>
        </p:spPr>
        <p:txBody>
          <a:bodyPr>
            <a:noAutofit/>
          </a:bodyPr>
          <a:lstStyle/>
          <a:p>
            <a:r>
              <a:rPr lang="en-US" dirty="0"/>
              <a:t>SA HCW – first </a:t>
            </a:r>
            <a:r>
              <a:rPr lang="en-US" i="1" dirty="0"/>
              <a:t>study </a:t>
            </a:r>
            <a:r>
              <a:rPr lang="en-US" dirty="0"/>
              <a:t>vaccine mid-February 2021 (Sisonke study for HCWs) </a:t>
            </a:r>
          </a:p>
          <a:p>
            <a:pPr lvl="1"/>
            <a:r>
              <a:rPr lang="en-US" sz="1800" i="0" dirty="0">
                <a:solidFill>
                  <a:schemeClr val="tx1"/>
                </a:solidFill>
              </a:rPr>
              <a:t>Budget announcement includes ZAR 20 </a:t>
            </a:r>
            <a:r>
              <a:rPr lang="en-US" sz="1800" dirty="0">
                <a:solidFill>
                  <a:schemeClr val="tx1"/>
                </a:solidFill>
              </a:rPr>
              <a:t>billion and </a:t>
            </a:r>
            <a:r>
              <a:rPr lang="en-US" sz="1800" i="0" dirty="0">
                <a:solidFill>
                  <a:schemeClr val="tx1"/>
                </a:solidFill>
              </a:rPr>
              <a:t>no-fault state sponsored scheme</a:t>
            </a:r>
          </a:p>
          <a:p>
            <a:pPr lvl="1"/>
            <a:r>
              <a:rPr lang="en-US" sz="1800" i="0" dirty="0">
                <a:solidFill>
                  <a:schemeClr val="tx1"/>
                </a:solidFill>
              </a:rPr>
              <a:t>Regional impact given migrant labour if only SA vaccinates first </a:t>
            </a:r>
            <a:r>
              <a:rPr lang="en-US" sz="1800" i="0" dirty="0" err="1">
                <a:solidFill>
                  <a:schemeClr val="tx1"/>
                </a:solidFill>
              </a:rPr>
              <a:t>Stn</a:t>
            </a:r>
            <a:r>
              <a:rPr lang="en-US" sz="1800" i="0" dirty="0">
                <a:solidFill>
                  <a:schemeClr val="tx1"/>
                </a:solidFill>
              </a:rPr>
              <a:t> Africa </a:t>
            </a:r>
            <a:endParaRPr lang="en-US" sz="1800" dirty="0">
              <a:solidFill>
                <a:schemeClr val="tx1"/>
              </a:solidFill>
            </a:endParaRPr>
          </a:p>
          <a:p>
            <a:r>
              <a:rPr lang="en-US" dirty="0">
                <a:solidFill>
                  <a:schemeClr val="tx1"/>
                </a:solidFill>
              </a:rPr>
              <a:t>Vaccine Selection and Trials</a:t>
            </a:r>
          </a:p>
          <a:p>
            <a:pPr lvl="1"/>
            <a:r>
              <a:rPr lang="en-US" sz="1800" dirty="0">
                <a:solidFill>
                  <a:schemeClr val="tx1"/>
                </a:solidFill>
              </a:rPr>
              <a:t>Trial- AstraZeneca/Oxford Group (roll out paused early 2021; ‘selling’ to AU) (EU export ban) </a:t>
            </a:r>
          </a:p>
          <a:p>
            <a:pPr lvl="1"/>
            <a:r>
              <a:rPr lang="en-US" sz="1800" dirty="0">
                <a:solidFill>
                  <a:schemeClr val="tx1"/>
                </a:solidFill>
              </a:rPr>
              <a:t>Trial - Johnson and Johnson (Sisonke+ rolled out 17 Feb. 2021) </a:t>
            </a:r>
          </a:p>
          <a:p>
            <a:pPr lvl="2">
              <a:buFont typeface="Arial" panose="020B0604020202020204" pitchFamily="34" charset="0"/>
              <a:buChar char="•"/>
            </a:pPr>
            <a:r>
              <a:rPr lang="en-US" dirty="0">
                <a:solidFill>
                  <a:schemeClr val="tx1"/>
                </a:solidFill>
              </a:rPr>
              <a:t>Aspen sub-license only for fill and finish - J&amp;J (issue around volumes and exports)</a:t>
            </a:r>
          </a:p>
          <a:p>
            <a:pPr lvl="2">
              <a:buFont typeface="Arial" panose="020B0604020202020204" pitchFamily="34" charset="0"/>
              <a:buChar char="•"/>
            </a:pPr>
            <a:r>
              <a:rPr lang="en-US" dirty="0">
                <a:solidFill>
                  <a:schemeClr val="tx1"/>
                </a:solidFill>
              </a:rPr>
              <a:t>No BIOVAC license – (COVAX pre-selected, not materialised) </a:t>
            </a:r>
          </a:p>
          <a:p>
            <a:pPr lvl="1"/>
            <a:r>
              <a:rPr lang="en-US" sz="1800" dirty="0">
                <a:solidFill>
                  <a:schemeClr val="tx1"/>
                </a:solidFill>
              </a:rPr>
              <a:t>Trial - Novavax (not in selection) </a:t>
            </a:r>
          </a:p>
          <a:p>
            <a:pPr lvl="1"/>
            <a:r>
              <a:rPr lang="en-US" sz="1800" dirty="0">
                <a:solidFill>
                  <a:schemeClr val="tx1"/>
                </a:solidFill>
              </a:rPr>
              <a:t>Trial - Pfizer/BioNtech (in selection)</a:t>
            </a:r>
          </a:p>
          <a:p>
            <a:r>
              <a:rPr lang="en-US" i="0" dirty="0">
                <a:solidFill>
                  <a:schemeClr val="tx1"/>
                </a:solidFill>
              </a:rPr>
              <a:t>Selection of vaccines and phase roll out implications in absence of regulatory approval, variants and bi-lateral and COVAX and AU VATT agreements (COVAX depends on AZ as pillar) </a:t>
            </a:r>
            <a:endParaRPr lang="en-US" sz="1800" dirty="0">
              <a:solidFill>
                <a:schemeClr val="tx1"/>
              </a:solidFill>
            </a:endParaRPr>
          </a:p>
          <a:p>
            <a:r>
              <a:rPr lang="en-US" sz="2000" i="0" dirty="0">
                <a:solidFill>
                  <a:schemeClr val="tx1"/>
                </a:solidFill>
                <a:effectLst/>
              </a:rPr>
              <a:t>Other discussions (</a:t>
            </a:r>
            <a:r>
              <a:rPr lang="en-US" sz="2000" b="1" i="0" dirty="0">
                <a:solidFill>
                  <a:schemeClr val="tx1"/>
                </a:solidFill>
                <a:effectLst/>
              </a:rPr>
              <a:t>Russia</a:t>
            </a:r>
            <a:r>
              <a:rPr lang="en-US" sz="2000" i="0" dirty="0">
                <a:solidFill>
                  <a:schemeClr val="tx1"/>
                </a:solidFill>
                <a:effectLst/>
              </a:rPr>
              <a:t>, China) and negotiation</a:t>
            </a:r>
            <a:r>
              <a:rPr lang="en-US" sz="2000" dirty="0">
                <a:solidFill>
                  <a:schemeClr val="tx1"/>
                </a:solidFill>
              </a:rPr>
              <a:t>s pending with Moderna Inc (NIH-Moderna Vaccine) </a:t>
            </a:r>
          </a:p>
        </p:txBody>
      </p:sp>
    </p:spTree>
    <p:extLst>
      <p:ext uri="{BB962C8B-B14F-4D97-AF65-F5344CB8AC3E}">
        <p14:creationId xmlns:p14="http://schemas.microsoft.com/office/powerpoint/2010/main" val="107375704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1015</Words>
  <Application>Microsoft Office PowerPoint</Application>
  <PresentationFormat>Widescreen</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Barlow-Semi</vt:lpstr>
      <vt:lpstr>Calibri</vt:lpstr>
      <vt:lpstr>Franklin Gothic Book</vt:lpstr>
      <vt:lpstr>Crop</vt:lpstr>
      <vt:lpstr>        ‘          VACCINE EQUITY AND ACCESS   11 March 2021**   IMAGE CREDITS:   PEOPLE’S VACCINE, FREE THE VACCINE,  MSF, FP, EIU, kei, Duke, BBC,  </vt:lpstr>
      <vt:lpstr>The People’s Vaccine </vt:lpstr>
      <vt:lpstr> THE LANCET: Challenges in ensuring global access to COVID-19 vaccines: Olivier J Wouters et al (12 Feb 2021)  </vt:lpstr>
      <vt:lpstr> ‘Why TRIPS WAIVER’ matters   </vt:lpstr>
      <vt:lpstr>Access and blockers of access  (MSF / EIU / Duke) </vt:lpstr>
      <vt:lpstr>PowerPoint Presentation</vt:lpstr>
      <vt:lpstr>PowerPoint Presentation</vt:lpstr>
      <vt:lpstr>1 year to pandemic declaration - where are vaccines?</vt:lpstr>
      <vt:lpstr>South Africa – impact locally  </vt:lpstr>
      <vt:lpstr>Africa ++ </vt:lpstr>
      <vt:lpstr>Civil Society</vt:lpstr>
      <vt:lpstr>Vaccine Apartheid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VACCINE EQUITY AND ACCESS   9 March 2021   IMAGE CREDITS:   PEOPLE’S VACCINE, FREE THE VACCINE,  MSF, FP, EIU, kei, Duke, BBC,  </dc:title>
  <dc:creator>Fatima Hassan</dc:creator>
  <cp:lastModifiedBy>Fatima Hassan</cp:lastModifiedBy>
  <cp:revision>6</cp:revision>
  <dcterms:created xsi:type="dcterms:W3CDTF">2021-03-09T10:28:40Z</dcterms:created>
  <dcterms:modified xsi:type="dcterms:W3CDTF">2021-03-11T07:56:57Z</dcterms:modified>
</cp:coreProperties>
</file>