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73" r:id="rId7"/>
    <p:sldId id="263" r:id="rId8"/>
    <p:sldId id="271" r:id="rId9"/>
    <p:sldId id="270" r:id="rId10"/>
    <p:sldId id="262" r:id="rId11"/>
    <p:sldId id="272" r:id="rId12"/>
    <p:sldId id="269" r:id="rId13"/>
    <p:sldId id="264" r:id="rId14"/>
    <p:sldId id="266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E163-E78A-4827-847A-10DF9C63642D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122DD-2276-424C-B835-143F59F15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6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75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5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0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1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5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7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7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122DD-2276-424C-B835-143F59F159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1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5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46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2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9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h.bmj.com/content/6/2/e004462.sha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hrjournal.org/2021/02/the-value-of-human-rights-for-vaccine-prioritization-at-the-national-lev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close-up of a tablet&#10;&#10;Description automatically generated with medium confidence">
            <a:extLst>
              <a:ext uri="{FF2B5EF4-FFF2-40B4-BE49-F238E27FC236}">
                <a16:creationId xmlns:a16="http://schemas.microsoft.com/office/drawing/2014/main" id="{308E946F-6D90-42AD-AC41-0447B883B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4" r="15702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F6BEC-2FE8-4B01-BC1F-35373C9A3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300"/>
              <a:t>The Privatisation of the COVID-19 Vaccine: Exploring law and equity impacts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0ACC7-BFD3-4AFF-A32E-B6FC9DE5E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 fontScale="77500" lnSpcReduction="20000"/>
          </a:bodyPr>
          <a:lstStyle/>
          <a:p>
            <a:r>
              <a:rPr lang="en-GB" b="1" dirty="0"/>
              <a:t>Sharifah Sekalala </a:t>
            </a:r>
          </a:p>
          <a:p>
            <a:r>
              <a:rPr lang="en-GB" b="1" dirty="0"/>
              <a:t>Warwick Law School </a:t>
            </a:r>
          </a:p>
          <a:p>
            <a:r>
              <a:rPr lang="en-GB" sz="1800" dirty="0"/>
              <a:t>Image credits Financial Times, Metro, Tom Hartman, Google images</a:t>
            </a:r>
          </a:p>
        </p:txBody>
      </p:sp>
    </p:spTree>
    <p:extLst>
      <p:ext uri="{BB962C8B-B14F-4D97-AF65-F5344CB8AC3E}">
        <p14:creationId xmlns:p14="http://schemas.microsoft.com/office/powerpoint/2010/main" val="147851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A9F3-D9D8-40F4-B6E1-6A7CB9C4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VACCINE TOURISIM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D1EE-12EC-4486-A0B6-8246EA59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December, an Indian travel was "taking registrations of Indians with a valid 10-year US visa" for their COVID-19 vaccine package—</a:t>
            </a:r>
            <a:r>
              <a:rPr lang="en-GB" dirty="0">
                <a:highlight>
                  <a:srgbClr val="FFFF00"/>
                </a:highlight>
              </a:rPr>
              <a:t>a four-day trip from Mumbai to New York City, with a coronavirus shot included</a:t>
            </a:r>
            <a:r>
              <a:rPr lang="en-GB" dirty="0"/>
              <a:t>. The cost? </a:t>
            </a:r>
            <a:r>
              <a:rPr lang="en-GB" dirty="0">
                <a:highlight>
                  <a:srgbClr val="FFFF00"/>
                </a:highlight>
              </a:rPr>
              <a:t>Around $2,000, </a:t>
            </a:r>
            <a:r>
              <a:rPr lang="en-GB" dirty="0"/>
              <a:t>reported NBC News. </a:t>
            </a:r>
          </a:p>
          <a:p>
            <a:r>
              <a:rPr lang="en-GB" dirty="0"/>
              <a:t>In January, there were reports that Johann Rupert, who is from South Africa, had been vaccinated privately in Switzerland before vaccination efforts in that country began.</a:t>
            </a:r>
          </a:p>
        </p:txBody>
      </p:sp>
    </p:spTree>
    <p:extLst>
      <p:ext uri="{BB962C8B-B14F-4D97-AF65-F5344CB8AC3E}">
        <p14:creationId xmlns:p14="http://schemas.microsoft.com/office/powerpoint/2010/main" val="417729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9E12-0735-4C74-B8D3-76478708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Compounding Global Inequity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A9A00-1BB9-4DB1-91C1-20269C07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628" y="2450491"/>
            <a:ext cx="5476875" cy="3651250"/>
          </a:xfrm>
        </p:spPr>
      </p:pic>
    </p:spTree>
    <p:extLst>
      <p:ext uri="{BB962C8B-B14F-4D97-AF65-F5344CB8AC3E}">
        <p14:creationId xmlns:p14="http://schemas.microsoft.com/office/powerpoint/2010/main" val="81592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EBEC-5F65-4D29-8EB6-F3DED5A4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HAVE A HOLIDAY AND JUMP THE QUEUE!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5284D-A919-4980-ABA8-6D88E694E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7112" y="2312988"/>
            <a:ext cx="5476875" cy="3651250"/>
          </a:xfrm>
        </p:spPr>
      </p:pic>
    </p:spTree>
    <p:extLst>
      <p:ext uri="{BB962C8B-B14F-4D97-AF65-F5344CB8AC3E}">
        <p14:creationId xmlns:p14="http://schemas.microsoft.com/office/powerpoint/2010/main" val="278002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3C9B9-E0DB-46A6-AA0C-7300234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THE END OF COVID-19? VACCINE PASSPORTS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8024F8-548C-4A7B-94A9-020CA2844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83" b="-1"/>
          <a:stretch/>
        </p:blipFill>
        <p:spPr>
          <a:xfrm>
            <a:off x="902571" y="2323245"/>
            <a:ext cx="3217333" cy="21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33D60A-610E-492D-B50E-6278D012D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D1157-B6C5-4E5B-8907-51FD09CD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GB" dirty="0"/>
              <a:t>INTERNATIONAL LEGAL FRAMEWORKS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43DB-3CC3-4E14-9582-8993573B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ICESCR: Right to Life/Right to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TRIPS Agreement 1995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Doha Declaration on TRIPS Agreement and Public Health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D6BBCF8C-8A24-4AAF-AAEE-79A4FC4A3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49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833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AECF6-51CF-4B35-9BC9-B181409E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DEBUNKING THE R&amp;D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C380-D17B-4C84-8B11-89EFCD94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COVAX contributed 2.4 billion doses before the end of 2021 for COVID-19 vaccines </a:t>
            </a:r>
          </a:p>
          <a:p>
            <a:r>
              <a:rPr lang="en-GB" dirty="0"/>
              <a:t>Similarly many governments also contributed funding for R&amp;D research. </a:t>
            </a:r>
          </a:p>
        </p:txBody>
      </p:sp>
    </p:spTree>
    <p:extLst>
      <p:ext uri="{BB962C8B-B14F-4D97-AF65-F5344CB8AC3E}">
        <p14:creationId xmlns:p14="http://schemas.microsoft.com/office/powerpoint/2010/main" val="421622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29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5AABE-E967-4E58-B9C9-D18D26F3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500" dirty="0"/>
              <a:t>BEYOND PUBLIC GOOD RHETORIC: REPRODUCING INEQUALITY THROUGH COVAX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6213A4-DE26-42C7-AF87-AA2602FF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89" r="13385" b="-1"/>
          <a:stretch/>
        </p:blipFill>
        <p:spPr>
          <a:xfrm>
            <a:off x="979684" y="1029554"/>
            <a:ext cx="4943233" cy="47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D5E42-2B63-4621-8D0A-238F9CEF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38" y="442913"/>
            <a:ext cx="5197655" cy="1639888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THE HOUSE ALWAYS WINS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CF46DE91-6B08-40D6-84ED-5313DEF4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07" y="2405437"/>
            <a:ext cx="3249406" cy="20471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92DFF4-AB28-42E1-AB10-858BED2B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38" y="2312988"/>
            <a:ext cx="5197655" cy="3651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COVAX : DUAL TRACK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Canada has opted to take 1.9 million vaccine doses from the global distribution mechanism, leaving fewer jabs available for countries that are entirely reliant on COVAX.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Bilateral Agreements </a:t>
            </a:r>
          </a:p>
        </p:txBody>
      </p:sp>
    </p:spTree>
    <p:extLst>
      <p:ext uri="{BB962C8B-B14F-4D97-AF65-F5344CB8AC3E}">
        <p14:creationId xmlns:p14="http://schemas.microsoft.com/office/powerpoint/2010/main" val="426260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4FCB6-20E6-49C2-B0D7-07230B2B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Bilateral Agreements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2CB80-8792-4054-B67E-79F220B94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1" r="25591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0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B8F1-1634-4C6C-BFC6-FAAB4516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REPRODUCING PRIVATISATION AT THE NATIONAL LEVEL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E69C-0920-4827-A06C-B91F26972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Public -Private distinctions/ Another dual track system?</a:t>
            </a:r>
          </a:p>
          <a:p>
            <a:pPr algn="ctr"/>
            <a:r>
              <a:rPr lang="en-GB" dirty="0">
                <a:highlight>
                  <a:srgbClr val="FFFF00"/>
                </a:highlight>
              </a:rPr>
              <a:t>  In Egypt, authorities announced last week that it would cost $12 for two doses of one of the vaccines it secured, a move likely to deter the poor - already dealing with strained economic conditions - to seek out a vaccine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Corporations as distributors of vaccines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digitisation of access for COVID-19 vaccines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Lack of transparency about national vaccine allocation (Inner circles)</a:t>
            </a:r>
          </a:p>
        </p:txBody>
      </p:sp>
    </p:spTree>
    <p:extLst>
      <p:ext uri="{BB962C8B-B14F-4D97-AF65-F5344CB8AC3E}">
        <p14:creationId xmlns:p14="http://schemas.microsoft.com/office/powerpoint/2010/main" val="122911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B6E4-0F6D-455F-9C3D-2EB3238D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is the front of the queue?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2C1C2-38B1-4DEA-8357-3D072B26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ministry of health has received another consignment of 10,000 doses of the Astra-Zeneca vaccine from the government of India. The ministry now has 964000 doses that will be used to vaccinate teachers, health workers, </a:t>
            </a:r>
            <a:r>
              <a:rPr lang="en-GB" dirty="0">
                <a:highlight>
                  <a:srgbClr val="FFFF00"/>
                </a:highlight>
              </a:rPr>
              <a:t>special interest groups </a:t>
            </a:r>
            <a:r>
              <a:rPr lang="en-GB" dirty="0"/>
              <a:t>and security personnel.</a:t>
            </a:r>
          </a:p>
          <a:p>
            <a:r>
              <a:rPr lang="en-GB" dirty="0"/>
              <a:t>India launched its vaccination drive on 16 January, but it was limited to healthcare workers and frontline staff. From March 1, the eligibility criteria expanded to </a:t>
            </a:r>
            <a:r>
              <a:rPr lang="en-GB" dirty="0">
                <a:highlight>
                  <a:srgbClr val="FFFF00"/>
                </a:highlight>
              </a:rPr>
              <a:t>include people over 60 </a:t>
            </a:r>
            <a:r>
              <a:rPr lang="en-GB" dirty="0"/>
              <a:t>and those who are between </a:t>
            </a:r>
            <a:r>
              <a:rPr lang="en-GB" dirty="0">
                <a:highlight>
                  <a:srgbClr val="FFFF00"/>
                </a:highlight>
              </a:rPr>
              <a:t>45 and 59 but have other illnesses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71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8D96-D04A-4C28-867D-E0658CA6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 alternate approach that focuses on social determinants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3309-1157-4D01-BB62-0A8C88F51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Sekalala S, Perehudoff K, Parker M, et al, ‘An intersectional human rights approach to prioritising access to COVID-19 vaccines, ‘BMJ Global Health 2021;6:e004462. </a:t>
            </a:r>
            <a:r>
              <a:rPr lang="en-GB" dirty="0">
                <a:hlinkClick r:id="rId3"/>
              </a:rPr>
              <a:t>https://gh.bmj.com/content/6/2/e004462.share</a:t>
            </a:r>
            <a:endParaRPr lang="en-GB" dirty="0"/>
          </a:p>
          <a:p>
            <a:r>
              <a:rPr lang="en-GB" dirty="0">
                <a:hlinkClick r:id="rId4"/>
              </a:rPr>
              <a:t>The Value of Human Rights for Vaccine Prioritization at the National Level – Health and Human Rights Journal (hhrjournal.org)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76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_2SEEDS">
      <a:dk1>
        <a:srgbClr val="000000"/>
      </a:dk1>
      <a:lt1>
        <a:srgbClr val="FFFFFF"/>
      </a:lt1>
      <a:dk2>
        <a:srgbClr val="302B1B"/>
      </a:dk2>
      <a:lt2>
        <a:srgbClr val="F0F1F3"/>
      </a:lt2>
      <a:accent1>
        <a:srgbClr val="C69C16"/>
      </a:accent1>
      <a:accent2>
        <a:srgbClr val="E66B29"/>
      </a:accent2>
      <a:accent3>
        <a:srgbClr val="91AB1F"/>
      </a:accent3>
      <a:accent4>
        <a:srgbClr val="3D42DB"/>
      </a:accent4>
      <a:accent5>
        <a:srgbClr val="7229E6"/>
      </a:accent5>
      <a:accent6>
        <a:srgbClr val="AF18D5"/>
      </a:accent6>
      <a:hlink>
        <a:srgbClr val="349E5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513</Words>
  <Application>Microsoft Office PowerPoint</Application>
  <PresentationFormat>Widescreen</PresentationFormat>
  <Paragraphs>47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Meiryo</vt:lpstr>
      <vt:lpstr>Arial</vt:lpstr>
      <vt:lpstr>Calibri</vt:lpstr>
      <vt:lpstr>Corbel</vt:lpstr>
      <vt:lpstr>SketchLinesVTI</vt:lpstr>
      <vt:lpstr>The Privatisation of the COVID-19 Vaccine: Exploring law and equity impacts</vt:lpstr>
      <vt:lpstr>INTERNATIONAL LEGAL FRAMEWORKS </vt:lpstr>
      <vt:lpstr>DEBUNKING THE R&amp;D RATIONALE</vt:lpstr>
      <vt:lpstr>BEYOND PUBLIC GOOD RHETORIC: REPRODUCING INEQUALITY THROUGH COVAX</vt:lpstr>
      <vt:lpstr>THE HOUSE ALWAYS WINS </vt:lpstr>
      <vt:lpstr>Bilateral Agreements </vt:lpstr>
      <vt:lpstr>REPRODUCING PRIVATISATION AT THE NATIONAL LEVEL </vt:lpstr>
      <vt:lpstr>Who is the front of the queue? </vt:lpstr>
      <vt:lpstr>An alternate approach that focuses on social determinants of health</vt:lpstr>
      <vt:lpstr>VACCINE TOURISIM</vt:lpstr>
      <vt:lpstr>Compounding Global Inequity </vt:lpstr>
      <vt:lpstr>HAVE A HOLIDAY AND JUMP THE QUEUE!</vt:lpstr>
      <vt:lpstr>THE END OF COVID-19? VACCINE PASSPORTS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Privatisation of the COVID-19 Vaccine: Exploring law and equity impacts</dc:title>
  <dc:creator>Sharifah Sekalala</dc:creator>
  <cp:lastModifiedBy>Sharifah Sekalala</cp:lastModifiedBy>
  <cp:revision>15</cp:revision>
  <cp:lastPrinted>2021-03-11T11:16:32Z</cp:lastPrinted>
  <dcterms:created xsi:type="dcterms:W3CDTF">2021-03-11T09:04:14Z</dcterms:created>
  <dcterms:modified xsi:type="dcterms:W3CDTF">2021-03-11T11:44:45Z</dcterms:modified>
</cp:coreProperties>
</file>